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8" r:id="rId1"/>
  </p:sldMasterIdLst>
  <p:sldIdLst>
    <p:sldId id="256" r:id="rId2"/>
    <p:sldId id="257" r:id="rId3"/>
    <p:sldId id="258" r:id="rId4"/>
    <p:sldId id="259" r:id="rId5"/>
    <p:sldId id="285" r:id="rId6"/>
    <p:sldId id="260" r:id="rId7"/>
    <p:sldId id="261" r:id="rId8"/>
    <p:sldId id="279" r:id="rId9"/>
    <p:sldId id="280" r:id="rId10"/>
    <p:sldId id="262" r:id="rId11"/>
    <p:sldId id="263" r:id="rId12"/>
    <p:sldId id="264" r:id="rId13"/>
    <p:sldId id="265" r:id="rId14"/>
    <p:sldId id="278" r:id="rId15"/>
    <p:sldId id="266" r:id="rId16"/>
    <p:sldId id="267" r:id="rId17"/>
    <p:sldId id="268" r:id="rId18"/>
    <p:sldId id="269" r:id="rId19"/>
    <p:sldId id="270" r:id="rId20"/>
    <p:sldId id="271" r:id="rId21"/>
    <p:sldId id="272" r:id="rId22"/>
    <p:sldId id="273" r:id="rId23"/>
    <p:sldId id="274" r:id="rId24"/>
    <p:sldId id="275" r:id="rId25"/>
    <p:sldId id="281" r:id="rId26"/>
    <p:sldId id="282" r:id="rId27"/>
    <p:sldId id="283" r:id="rId28"/>
    <p:sldId id="27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5" autoAdjust="0"/>
    <p:restoredTop sz="94660"/>
  </p:normalViewPr>
  <p:slideViewPr>
    <p:cSldViewPr snapToGrid="0">
      <p:cViewPr varScale="1">
        <p:scale>
          <a:sx n="122" d="100"/>
          <a:sy n="122" d="100"/>
        </p:scale>
        <p:origin x="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016143-E03C-4CFD-AFDC-14E5BDEA754C}"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7822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9FD0C-5451-4CA0-86AF-E70AE327998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77826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9FD0C-5451-4CA0-86AF-E70AE327998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60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9FD0C-5451-4CA0-86AF-E70AE327998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77978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9FD0C-5451-4CA0-86AF-E70AE327998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911248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9FD0C-5451-4CA0-86AF-E70AE327998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296466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52649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5426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39254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194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938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t>9/14/2015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1068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t>9/14/2015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749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9/14/2015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2399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smtClean="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38435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7128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59FD0C-5451-4CA0-86AF-E70AE3279989}" type="datetimeFigureOut">
              <a:rPr lang="en-US" smtClean="0"/>
              <a:t>9/14/2015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2934741"/>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GdGZON3rig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mpsVODqPpro" TargetMode="External"/><Relationship Id="rId2" Type="http://schemas.openxmlformats.org/officeDocument/2006/relationships/hyperlink" Target="https://www.youtube.com/watch?v=B111bcxnOL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5Y00Oe-cODw&amp;list=PLE5ed3lQo3VJ5oTo9-Oeq16v-bE2bVEl3&amp;index=2" TargetMode="External"/><Relationship Id="rId2" Type="http://schemas.openxmlformats.org/officeDocument/2006/relationships/hyperlink" Target="https://www.youtube.com/watch?v=ywzqEwxi4y8&amp;list=PLE5ed3lQo3VJ5oTo9-Oeq16v-bE2bVEl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B111bcxnOLo" TargetMode="External"/><Relationship Id="rId7" Type="http://schemas.openxmlformats.org/officeDocument/2006/relationships/hyperlink" Target="https://www.youtube.com/watch?v=ywzqEwxi4y8&amp;list=PLE5ed3lQo3VJ5oTo9-Oeq16v-bE2bVEl3" TargetMode="External"/><Relationship Id="rId2" Type="http://schemas.openxmlformats.org/officeDocument/2006/relationships/hyperlink" Target="http://literarydevices.net/theme/" TargetMode="External"/><Relationship Id="rId1" Type="http://schemas.openxmlformats.org/officeDocument/2006/relationships/slideLayout" Target="../slideLayouts/slideLayout2.xml"/><Relationship Id="rId6" Type="http://schemas.openxmlformats.org/officeDocument/2006/relationships/hyperlink" Target="https://www.youtube.com/watch?v=5Y00Oe-cODw&amp;list=PLE5ed3lQo3VJ5oTo9-Oeq16v-bE2bVEl3&amp;index=2" TargetMode="External"/><Relationship Id="rId5" Type="http://schemas.openxmlformats.org/officeDocument/2006/relationships/hyperlink" Target="https://www.youtube.com/watch?v=GdGZON3rigY" TargetMode="External"/><Relationship Id="rId4" Type="http://schemas.openxmlformats.org/officeDocument/2006/relationships/hyperlink" Target="https://www.youtube.com/watch?v=mpsVODqPpro"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Fountas</a:t>
            </a:r>
            <a:r>
              <a:rPr lang="en-US" dirty="0" smtClean="0"/>
              <a:t> and </a:t>
            </a:r>
            <a:r>
              <a:rPr lang="en-US" dirty="0" err="1" smtClean="0"/>
              <a:t>Pinnell</a:t>
            </a:r>
            <a:r>
              <a:rPr lang="en-US" dirty="0" smtClean="0"/>
              <a:t> Benchmark Assessment</a:t>
            </a:r>
            <a:endParaRPr lang="en-US" dirty="0"/>
          </a:p>
        </p:txBody>
      </p:sp>
      <p:sp>
        <p:nvSpPr>
          <p:cNvPr id="3" name="Subtitle 2"/>
          <p:cNvSpPr>
            <a:spLocks noGrp="1"/>
          </p:cNvSpPr>
          <p:nvPr>
            <p:ph type="subTitle" idx="1"/>
          </p:nvPr>
        </p:nvSpPr>
        <p:spPr/>
        <p:txBody>
          <a:bodyPr/>
          <a:lstStyle/>
          <a:p>
            <a:r>
              <a:rPr lang="en-US" dirty="0" smtClean="0"/>
              <a:t>Horizon School Division 67</a:t>
            </a:r>
            <a:endParaRPr lang="en-US" dirty="0"/>
          </a:p>
        </p:txBody>
      </p:sp>
    </p:spTree>
    <p:extLst>
      <p:ext uri="{BB962C8B-B14F-4D97-AF65-F5344CB8AC3E}">
        <p14:creationId xmlns:p14="http://schemas.microsoft.com/office/powerpoint/2010/main" val="2229623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Assessed at Each Level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10 factors are assessed for choosing book levels</a:t>
            </a:r>
          </a:p>
          <a:p>
            <a:r>
              <a:rPr lang="en-US" dirty="0" smtClean="0"/>
              <a:t>1) Genre/Form</a:t>
            </a:r>
          </a:p>
          <a:p>
            <a:r>
              <a:rPr lang="en-US" dirty="0" smtClean="0"/>
              <a:t>2) Text Structure</a:t>
            </a:r>
          </a:p>
          <a:p>
            <a:r>
              <a:rPr lang="en-US" dirty="0" smtClean="0"/>
              <a:t>3) Content</a:t>
            </a:r>
          </a:p>
          <a:p>
            <a:r>
              <a:rPr lang="en-US" dirty="0" smtClean="0"/>
              <a:t>4) Theme</a:t>
            </a:r>
          </a:p>
          <a:p>
            <a:r>
              <a:rPr lang="en-US" dirty="0" smtClean="0"/>
              <a:t>5) Language and Literacy Features</a:t>
            </a:r>
          </a:p>
          <a:p>
            <a:r>
              <a:rPr lang="en-US" dirty="0" smtClean="0"/>
              <a:t>6) Sentence Complexity</a:t>
            </a:r>
          </a:p>
          <a:p>
            <a:r>
              <a:rPr lang="en-US" dirty="0" smtClean="0"/>
              <a:t>7) Vocabulary</a:t>
            </a:r>
          </a:p>
          <a:p>
            <a:r>
              <a:rPr lang="en-US" dirty="0" smtClean="0"/>
              <a:t>8) Word Difficulty</a:t>
            </a:r>
          </a:p>
          <a:p>
            <a:r>
              <a:rPr lang="en-US" dirty="0" smtClean="0"/>
              <a:t>9) Illustrations</a:t>
            </a:r>
          </a:p>
          <a:p>
            <a:r>
              <a:rPr lang="en-US" dirty="0" smtClean="0"/>
              <a:t>10) Book and Print Features</a:t>
            </a:r>
            <a:endParaRPr lang="en-US" dirty="0"/>
          </a:p>
        </p:txBody>
      </p:sp>
    </p:spTree>
    <p:extLst>
      <p:ext uri="{BB962C8B-B14F-4D97-AF65-F5344CB8AC3E}">
        <p14:creationId xmlns:p14="http://schemas.microsoft.com/office/powerpoint/2010/main" val="2160280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Genre/Form</a:t>
            </a:r>
            <a:endParaRPr lang="en-US" dirty="0"/>
          </a:p>
        </p:txBody>
      </p:sp>
      <p:sp>
        <p:nvSpPr>
          <p:cNvPr id="3" name="Content Placeholder 2"/>
          <p:cNvSpPr>
            <a:spLocks noGrp="1"/>
          </p:cNvSpPr>
          <p:nvPr>
            <p:ph idx="1"/>
          </p:nvPr>
        </p:nvSpPr>
        <p:spPr/>
        <p:txBody>
          <a:bodyPr/>
          <a:lstStyle/>
          <a:p>
            <a:r>
              <a:rPr lang="en-US" dirty="0" smtClean="0"/>
              <a:t>A category of texts that share a particular form, common attributes or content.</a:t>
            </a:r>
          </a:p>
          <a:p>
            <a:r>
              <a:rPr lang="en-US" dirty="0" smtClean="0"/>
              <a:t>This is usually how fiction and non-fiction are grouped</a:t>
            </a:r>
          </a:p>
          <a:p>
            <a:r>
              <a:rPr lang="en-US" dirty="0" smtClean="0"/>
              <a:t>Forms and Genre have characteristic features which is important to teach the students how to recognize these.</a:t>
            </a:r>
          </a:p>
        </p:txBody>
      </p:sp>
    </p:spTree>
    <p:extLst>
      <p:ext uri="{BB962C8B-B14F-4D97-AF65-F5344CB8AC3E}">
        <p14:creationId xmlns:p14="http://schemas.microsoft.com/office/powerpoint/2010/main" val="3547712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Structure</a:t>
            </a:r>
            <a:endParaRPr lang="en-US" dirty="0"/>
          </a:p>
        </p:txBody>
      </p:sp>
      <p:sp>
        <p:nvSpPr>
          <p:cNvPr id="3" name="Content Placeholder 2"/>
          <p:cNvSpPr>
            <a:spLocks noGrp="1"/>
          </p:cNvSpPr>
          <p:nvPr>
            <p:ph idx="1"/>
          </p:nvPr>
        </p:nvSpPr>
        <p:spPr>
          <a:xfrm>
            <a:off x="677334" y="1664677"/>
            <a:ext cx="8596668" cy="4665785"/>
          </a:xfrm>
        </p:spPr>
        <p:txBody>
          <a:bodyPr>
            <a:normAutofit fontScale="92500" lnSpcReduction="10000"/>
          </a:bodyPr>
          <a:lstStyle/>
          <a:p>
            <a:r>
              <a:rPr lang="en-US" dirty="0"/>
              <a:t>Structure is the way the text is organized and presented. The structure of most fiction and biographical texts is narrative, arranged primarily in chronological sequence. Factual texts are organized categorically or topically and may have sections with headings. Writers of factual texts use several underlying structural patterns to provide information to readers. The most important are description; chronological sequence; comparison and contrast; cause and effect; and problem and solution. The presence of these structures, especially in combination, can increase the challenge for readers.</a:t>
            </a:r>
            <a:endParaRPr lang="en-US" dirty="0" smtClean="0"/>
          </a:p>
          <a:p>
            <a:r>
              <a:rPr lang="en-US" dirty="0" smtClean="0"/>
              <a:t>Teaching </a:t>
            </a:r>
            <a:r>
              <a:rPr lang="en-US" dirty="0"/>
              <a:t>students to recognize the underlying structure of content-area texts can help students focus attention on key concepts and relationships, anticipate what’s to come, and monitor their comprehension as they read</a:t>
            </a:r>
            <a:r>
              <a:rPr lang="en-US" dirty="0" smtClean="0"/>
              <a:t>.</a:t>
            </a:r>
          </a:p>
          <a:p>
            <a:r>
              <a:rPr lang="en-US" dirty="0"/>
              <a:t>As readers interact with the text to construct meaning, their comprehension is facilitated when they organize their thinking in a manner similar to that used by the author. Readers who struggle with text comprehension often do so because they fail to recognize the organizational structure of what they are reading, and they are not aware of cues that alert them to particular text structures (Cochran &amp; </a:t>
            </a:r>
            <a:r>
              <a:rPr lang="en-US" dirty="0" err="1"/>
              <a:t>Hain</a:t>
            </a:r>
            <a:r>
              <a:rPr lang="en-US" dirty="0" smtClean="0"/>
              <a:t>).</a:t>
            </a:r>
          </a:p>
        </p:txBody>
      </p:sp>
    </p:spTree>
    <p:extLst>
      <p:ext uri="{BB962C8B-B14F-4D97-AF65-F5344CB8AC3E}">
        <p14:creationId xmlns:p14="http://schemas.microsoft.com/office/powerpoint/2010/main" val="1003620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r>
              <a:rPr lang="en-US" dirty="0"/>
              <a:t>A term widely used by educators, </a:t>
            </a:r>
            <a:r>
              <a:rPr lang="en-US" b="1" dirty="0"/>
              <a:t>content knowledge</a:t>
            </a:r>
            <a:r>
              <a:rPr lang="en-US" dirty="0"/>
              <a:t> refers to the body of information that teachers teach and that students are expected to learn in a given </a:t>
            </a:r>
            <a:r>
              <a:rPr lang="en-US" b="1" u="sng" dirty="0"/>
              <a:t>subject</a:t>
            </a:r>
            <a:r>
              <a:rPr lang="en-US" dirty="0"/>
              <a:t> or </a:t>
            </a:r>
            <a:r>
              <a:rPr lang="en-US" b="1" u="sng" dirty="0"/>
              <a:t>content area</a:t>
            </a:r>
            <a:r>
              <a:rPr lang="en-US" dirty="0"/>
              <a:t>, such as English language arts, mathematics, science, or social studies. Content knowledge generally refers to the facts, concepts, theories, and principles that are taught and learned, rather than to related skills—such as reading, writing, or researching—that students also learn in academic courses</a:t>
            </a:r>
            <a:r>
              <a:rPr lang="en-US" dirty="0" smtClean="0"/>
              <a:t>.</a:t>
            </a:r>
          </a:p>
          <a:p>
            <a:r>
              <a:rPr lang="en-US" dirty="0" smtClean="0"/>
              <a:t>Basic subject that the book is about</a:t>
            </a:r>
            <a:endParaRPr lang="en-US" dirty="0"/>
          </a:p>
        </p:txBody>
      </p:sp>
    </p:spTree>
    <p:extLst>
      <p:ext uri="{BB962C8B-B14F-4D97-AF65-F5344CB8AC3E}">
        <p14:creationId xmlns:p14="http://schemas.microsoft.com/office/powerpoint/2010/main" val="2672765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Supporting Struggling Adolescent readers in Content Areas :See Handout from ADLIT.ORG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28832914"/>
              </p:ext>
            </p:extLst>
          </p:nvPr>
        </p:nvGraphicFramePr>
        <p:xfrm>
          <a:off x="677334" y="1935929"/>
          <a:ext cx="8596668" cy="3468410"/>
        </p:xfrm>
        <a:graphic>
          <a:graphicData uri="http://schemas.openxmlformats.org/drawingml/2006/table">
            <a:tbl>
              <a:tblPr/>
              <a:tblGrid>
                <a:gridCol w="4298334"/>
                <a:gridCol w="4298334"/>
              </a:tblGrid>
              <a:tr h="310493">
                <a:tc gridSpan="2">
                  <a:txBody>
                    <a:bodyPr/>
                    <a:lstStyle/>
                    <a:p>
                      <a:pPr algn="ctr"/>
                      <a:r>
                        <a:rPr lang="en-US" sz="600" b="1" dirty="0">
                          <a:solidFill>
                            <a:srgbClr val="000000"/>
                          </a:solidFill>
                          <a:effectLst/>
                        </a:rPr>
                        <a:t>Supporting struggling adolescent readers in the content areas</a:t>
                      </a:r>
                      <a:br>
                        <a:rPr lang="en-US" sz="600" b="1" dirty="0">
                          <a:solidFill>
                            <a:srgbClr val="000000"/>
                          </a:solidFill>
                          <a:effectLst/>
                        </a:rPr>
                      </a:br>
                      <a:r>
                        <a:rPr lang="en-US" sz="600" b="1" dirty="0">
                          <a:solidFill>
                            <a:srgbClr val="000000"/>
                          </a:solidFill>
                          <a:effectLst/>
                        </a:rPr>
                        <a:t/>
                      </a:r>
                      <a:br>
                        <a:rPr lang="en-US" sz="600" b="1" dirty="0">
                          <a:solidFill>
                            <a:srgbClr val="000000"/>
                          </a:solidFill>
                          <a:effectLst/>
                        </a:rPr>
                      </a:br>
                      <a:endParaRPr lang="en-US" sz="600" b="1" dirty="0">
                        <a:solidFill>
                          <a:srgbClr val="000000"/>
                        </a:solidFill>
                        <a:effectLst/>
                      </a:endParaRPr>
                    </a:p>
                  </a:txBody>
                  <a:tcPr marL="8894" marR="8894" marT="2965" marB="2965" anchor="ctr">
                    <a:lnL w="19050" cap="flat" cmpd="sng" algn="ctr">
                      <a:solidFill>
                        <a:srgbClr val="8898A0"/>
                      </a:solidFill>
                      <a:prstDash val="solid"/>
                      <a:round/>
                      <a:headEnd type="none" w="med" len="med"/>
                      <a:tailEnd type="none" w="med" len="med"/>
                    </a:lnL>
                    <a:lnR w="19050" cap="flat" cmpd="sng" algn="ctr">
                      <a:solidFill>
                        <a:srgbClr val="8898A0"/>
                      </a:solidFill>
                      <a:prstDash val="solid"/>
                      <a:round/>
                      <a:headEnd type="none" w="med" len="med"/>
                      <a:tailEnd type="none" w="med" len="med"/>
                    </a:lnR>
                    <a:lnT w="19050" cap="flat" cmpd="sng" algn="ctr">
                      <a:solidFill>
                        <a:srgbClr val="8898A0"/>
                      </a:solidFill>
                      <a:prstDash val="solid"/>
                      <a:round/>
                      <a:headEnd type="none" w="med" len="med"/>
                      <a:tailEnd type="none" w="med" len="med"/>
                    </a:lnT>
                    <a:lnB w="19050" cap="flat" cmpd="sng" algn="ctr">
                      <a:solidFill>
                        <a:srgbClr val="8898A0"/>
                      </a:solidFill>
                      <a:prstDash val="solid"/>
                      <a:round/>
                      <a:headEnd type="none" w="med" len="med"/>
                      <a:tailEnd type="none" w="med" len="med"/>
                    </a:lnB>
                    <a:solidFill>
                      <a:srgbClr val="FFFFFF"/>
                    </a:solidFill>
                  </a:tcPr>
                </a:tc>
                <a:tc hMerge="1">
                  <a:txBody>
                    <a:bodyPr/>
                    <a:lstStyle/>
                    <a:p>
                      <a:endParaRPr lang="en-US"/>
                    </a:p>
                  </a:txBody>
                  <a:tcPr/>
                </a:tc>
              </a:tr>
              <a:tr h="815972">
                <a:tc gridSpan="2">
                  <a:txBody>
                    <a:bodyPr/>
                    <a:lstStyle/>
                    <a:p>
                      <a:pPr>
                        <a:buFont typeface="Arial" panose="020B0604020202020204" pitchFamily="34" charset="0"/>
                        <a:buChar char="•"/>
                      </a:pPr>
                      <a:r>
                        <a:rPr lang="en-US" sz="600">
                          <a:effectLst/>
                        </a:rPr>
                        <a:t>Apply both generic and discipline-focused strategies and knowledge to the comprehension and evaluation of:</a:t>
                      </a:r>
                      <a:r>
                        <a:rPr lang="en-US" sz="600">
                          <a:solidFill>
                            <a:srgbClr val="000000"/>
                          </a:solidFill>
                          <a:effectLst/>
                        </a:rPr>
                        <a:t>Textbooks</a:t>
                      </a:r>
                    </a:p>
                    <a:p>
                      <a:pPr>
                        <a:buFont typeface="Arial" panose="020B0604020202020204" pitchFamily="34" charset="0"/>
                        <a:buChar char="•"/>
                      </a:pPr>
                      <a:r>
                        <a:rPr lang="en-US" sz="600">
                          <a:solidFill>
                            <a:srgbClr val="000000"/>
                          </a:solidFill>
                          <a:effectLst/>
                        </a:rPr>
                        <a:t>Full length books</a:t>
                      </a:r>
                    </a:p>
                    <a:p>
                      <a:pPr>
                        <a:buFont typeface="Arial" panose="020B0604020202020204" pitchFamily="34" charset="0"/>
                        <a:buChar char="•"/>
                      </a:pPr>
                      <a:r>
                        <a:rPr lang="en-US" sz="600">
                          <a:solidFill>
                            <a:srgbClr val="000000"/>
                          </a:solidFill>
                          <a:effectLst/>
                        </a:rPr>
                        <a:t>Book chapters</a:t>
                      </a:r>
                    </a:p>
                    <a:p>
                      <a:pPr>
                        <a:buFont typeface="Arial" panose="020B0604020202020204" pitchFamily="34" charset="0"/>
                        <a:buChar char="•"/>
                      </a:pPr>
                      <a:r>
                        <a:rPr lang="en-US" sz="600">
                          <a:solidFill>
                            <a:srgbClr val="000000"/>
                          </a:solidFill>
                          <a:effectLst/>
                        </a:rPr>
                        <a:t>Journal and magazine articles</a:t>
                      </a:r>
                    </a:p>
                    <a:p>
                      <a:pPr>
                        <a:buFont typeface="Arial" panose="020B0604020202020204" pitchFamily="34" charset="0"/>
                        <a:buChar char="•"/>
                      </a:pPr>
                      <a:r>
                        <a:rPr lang="en-US" sz="600">
                          <a:solidFill>
                            <a:srgbClr val="000000"/>
                          </a:solidFill>
                          <a:effectLst/>
                        </a:rPr>
                        <a:t>Newspaper articles</a:t>
                      </a:r>
                    </a:p>
                    <a:p>
                      <a:pPr>
                        <a:buFont typeface="Arial" panose="020B0604020202020204" pitchFamily="34" charset="0"/>
                        <a:buChar char="•"/>
                      </a:pPr>
                      <a:r>
                        <a:rPr lang="en-US" sz="600">
                          <a:solidFill>
                            <a:srgbClr val="000000"/>
                          </a:solidFill>
                          <a:effectLst/>
                        </a:rPr>
                        <a:t>Historically situated primary documents</a:t>
                      </a:r>
                    </a:p>
                    <a:p>
                      <a:pPr>
                        <a:buFont typeface="Arial" panose="020B0604020202020204" pitchFamily="34" charset="0"/>
                        <a:buChar char="•"/>
                      </a:pPr>
                      <a:r>
                        <a:rPr lang="en-US" sz="600">
                          <a:solidFill>
                            <a:srgbClr val="000000"/>
                          </a:solidFill>
                          <a:effectLst/>
                        </a:rPr>
                        <a:t>Multimedia and digital texts</a:t>
                      </a:r>
                    </a:p>
                  </a:txBody>
                  <a:tcPr marL="29647" marR="29647" marT="29647" marB="29647" anchor="ctr">
                    <a:lnL w="19050" cap="flat" cmpd="sng" algn="ctr">
                      <a:solidFill>
                        <a:srgbClr val="8898A0"/>
                      </a:solidFill>
                      <a:prstDash val="solid"/>
                      <a:round/>
                      <a:headEnd type="none" w="med" len="med"/>
                      <a:tailEnd type="none" w="med" len="med"/>
                    </a:lnL>
                    <a:lnR w="19050" cap="flat" cmpd="sng" algn="ctr">
                      <a:solidFill>
                        <a:srgbClr val="8898A0"/>
                      </a:solidFill>
                      <a:prstDash val="solid"/>
                      <a:round/>
                      <a:headEnd type="none" w="med" len="med"/>
                      <a:tailEnd type="none" w="med" len="med"/>
                    </a:lnR>
                    <a:lnT w="19050" cap="flat" cmpd="sng" algn="ctr">
                      <a:solidFill>
                        <a:srgbClr val="8898A0"/>
                      </a:solidFill>
                      <a:prstDash val="solid"/>
                      <a:round/>
                      <a:headEnd type="none" w="med" len="med"/>
                      <a:tailEnd type="none" w="med" len="med"/>
                    </a:lnT>
                    <a:lnB w="19050" cap="flat" cmpd="sng" algn="ctr">
                      <a:solidFill>
                        <a:srgbClr val="8898A0"/>
                      </a:solidFill>
                      <a:prstDash val="solid"/>
                      <a:round/>
                      <a:headEnd type="none" w="med" len="med"/>
                      <a:tailEnd type="none" w="med" len="med"/>
                    </a:lnB>
                    <a:solidFill>
                      <a:srgbClr val="FFFFFF"/>
                    </a:solidFill>
                  </a:tcPr>
                </a:tc>
                <a:tc hMerge="1">
                  <a:txBody>
                    <a:bodyPr/>
                    <a:lstStyle/>
                    <a:p>
                      <a:endParaRPr lang="en-US"/>
                    </a:p>
                  </a:txBody>
                  <a:tcPr/>
                </a:tc>
              </a:tr>
              <a:tr h="2341945">
                <a:tc>
                  <a:txBody>
                    <a:bodyPr/>
                    <a:lstStyle/>
                    <a:p>
                      <a:pPr>
                        <a:buFont typeface="Arial" panose="020B0604020202020204" pitchFamily="34" charset="0"/>
                        <a:buChar char="•"/>
                      </a:pPr>
                      <a:r>
                        <a:rPr lang="en-US" sz="600" dirty="0">
                          <a:effectLst/>
                        </a:rPr>
                        <a:t>Generic reading </a:t>
                      </a:r>
                      <a:r>
                        <a:rPr lang="en-US" sz="600" dirty="0" smtClean="0">
                          <a:effectLst/>
                        </a:rPr>
                        <a:t>strategies </a:t>
                      </a:r>
                      <a:r>
                        <a:rPr lang="en-US" sz="600" dirty="0" smtClean="0">
                          <a:solidFill>
                            <a:srgbClr val="000000"/>
                          </a:solidFill>
                          <a:effectLst/>
                        </a:rPr>
                        <a:t>Monitor </a:t>
                      </a:r>
                      <a:r>
                        <a:rPr lang="en-US" sz="600" dirty="0">
                          <a:solidFill>
                            <a:srgbClr val="000000"/>
                          </a:solidFill>
                          <a:effectLst/>
                        </a:rPr>
                        <a:t>comprehension</a:t>
                      </a:r>
                    </a:p>
                    <a:p>
                      <a:pPr>
                        <a:buFont typeface="Arial" panose="020B0604020202020204" pitchFamily="34" charset="0"/>
                        <a:buChar char="•"/>
                      </a:pPr>
                      <a:r>
                        <a:rPr lang="en-US" sz="600" dirty="0">
                          <a:solidFill>
                            <a:srgbClr val="000000"/>
                          </a:solidFill>
                          <a:effectLst/>
                        </a:rPr>
                        <a:t>Pre-read</a:t>
                      </a:r>
                    </a:p>
                    <a:p>
                      <a:pPr>
                        <a:buFont typeface="Arial" panose="020B0604020202020204" pitchFamily="34" charset="0"/>
                        <a:buChar char="•"/>
                      </a:pPr>
                      <a:r>
                        <a:rPr lang="en-US" sz="600" dirty="0">
                          <a:solidFill>
                            <a:srgbClr val="000000"/>
                          </a:solidFill>
                          <a:effectLst/>
                        </a:rPr>
                        <a:t>Set goals</a:t>
                      </a:r>
                    </a:p>
                    <a:p>
                      <a:pPr>
                        <a:buFont typeface="Arial" panose="020B0604020202020204" pitchFamily="34" charset="0"/>
                        <a:buChar char="•"/>
                      </a:pPr>
                      <a:r>
                        <a:rPr lang="en-US" sz="600" dirty="0">
                          <a:solidFill>
                            <a:srgbClr val="000000"/>
                          </a:solidFill>
                          <a:effectLst/>
                        </a:rPr>
                        <a:t>Think about what one already knows</a:t>
                      </a:r>
                    </a:p>
                    <a:p>
                      <a:pPr>
                        <a:buFont typeface="Arial" panose="020B0604020202020204" pitchFamily="34" charset="0"/>
                        <a:buChar char="•"/>
                      </a:pPr>
                      <a:r>
                        <a:rPr lang="en-US" sz="600" dirty="0">
                          <a:solidFill>
                            <a:srgbClr val="000000"/>
                          </a:solidFill>
                          <a:effectLst/>
                        </a:rPr>
                        <a:t>Ask questions</a:t>
                      </a:r>
                    </a:p>
                    <a:p>
                      <a:pPr>
                        <a:buFont typeface="Arial" panose="020B0604020202020204" pitchFamily="34" charset="0"/>
                        <a:buChar char="•"/>
                      </a:pPr>
                      <a:r>
                        <a:rPr lang="en-US" sz="600" dirty="0">
                          <a:solidFill>
                            <a:srgbClr val="000000"/>
                          </a:solidFill>
                          <a:effectLst/>
                        </a:rPr>
                        <a:t>Make predictions</a:t>
                      </a:r>
                    </a:p>
                    <a:p>
                      <a:pPr>
                        <a:buFont typeface="Arial" panose="020B0604020202020204" pitchFamily="34" charset="0"/>
                        <a:buChar char="•"/>
                      </a:pPr>
                      <a:r>
                        <a:rPr lang="en-US" sz="600" dirty="0">
                          <a:solidFill>
                            <a:srgbClr val="000000"/>
                          </a:solidFill>
                          <a:effectLst/>
                        </a:rPr>
                        <a:t>Test predictions against the text</a:t>
                      </a:r>
                    </a:p>
                    <a:p>
                      <a:pPr>
                        <a:buFont typeface="Arial" panose="020B0604020202020204" pitchFamily="34" charset="0"/>
                        <a:buChar char="•"/>
                      </a:pPr>
                      <a:r>
                        <a:rPr lang="en-US" sz="600" dirty="0">
                          <a:solidFill>
                            <a:srgbClr val="000000"/>
                          </a:solidFill>
                          <a:effectLst/>
                        </a:rPr>
                        <a:t>Re-read</a:t>
                      </a:r>
                    </a:p>
                    <a:p>
                      <a:pPr>
                        <a:buFont typeface="Arial" panose="020B0604020202020204" pitchFamily="34" charset="0"/>
                        <a:buChar char="•"/>
                      </a:pPr>
                      <a:r>
                        <a:rPr lang="en-US" sz="600" dirty="0">
                          <a:solidFill>
                            <a:srgbClr val="000000"/>
                          </a:solidFill>
                          <a:effectLst/>
                        </a:rPr>
                        <a:t>Summarize</a:t>
                      </a:r>
                    </a:p>
                  </a:txBody>
                  <a:tcPr marL="29647" marR="29647" marT="29647" marB="29647">
                    <a:lnL w="19050" cap="flat" cmpd="sng" algn="ctr">
                      <a:solidFill>
                        <a:srgbClr val="8898A0"/>
                      </a:solidFill>
                      <a:prstDash val="solid"/>
                      <a:round/>
                      <a:headEnd type="none" w="med" len="med"/>
                      <a:tailEnd type="none" w="med" len="med"/>
                    </a:lnL>
                    <a:lnR w="19050" cap="flat" cmpd="sng" algn="ctr">
                      <a:solidFill>
                        <a:srgbClr val="8898A0"/>
                      </a:solidFill>
                      <a:prstDash val="solid"/>
                      <a:round/>
                      <a:headEnd type="none" w="med" len="med"/>
                      <a:tailEnd type="none" w="med" len="med"/>
                    </a:lnR>
                    <a:lnT w="19050" cap="flat" cmpd="sng" algn="ctr">
                      <a:solidFill>
                        <a:srgbClr val="8898A0"/>
                      </a:solidFill>
                      <a:prstDash val="solid"/>
                      <a:round/>
                      <a:headEnd type="none" w="med" len="med"/>
                      <a:tailEnd type="none" w="med" len="med"/>
                    </a:lnT>
                    <a:lnB w="19050" cap="flat" cmpd="sng" algn="ctr">
                      <a:solidFill>
                        <a:srgbClr val="8898A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600" dirty="0">
                          <a:effectLst/>
                        </a:rPr>
                        <a:t>Discipline specific reading </a:t>
                      </a:r>
                      <a:r>
                        <a:rPr lang="en-US" sz="600" dirty="0" smtClean="0">
                          <a:effectLst/>
                        </a:rPr>
                        <a:t>strategies </a:t>
                      </a:r>
                      <a:r>
                        <a:rPr lang="en-US" sz="600" dirty="0" smtClean="0">
                          <a:solidFill>
                            <a:srgbClr val="000000"/>
                          </a:solidFill>
                          <a:effectLst/>
                        </a:rPr>
                        <a:t>Build </a:t>
                      </a:r>
                      <a:r>
                        <a:rPr lang="en-US" sz="600" dirty="0">
                          <a:solidFill>
                            <a:srgbClr val="000000"/>
                          </a:solidFill>
                          <a:effectLst/>
                        </a:rPr>
                        <a:t>prior knowledge</a:t>
                      </a:r>
                    </a:p>
                    <a:p>
                      <a:pPr>
                        <a:buFont typeface="Arial" panose="020B0604020202020204" pitchFamily="34" charset="0"/>
                        <a:buChar char="•"/>
                      </a:pPr>
                      <a:r>
                        <a:rPr lang="en-US" sz="600" dirty="0">
                          <a:solidFill>
                            <a:srgbClr val="000000"/>
                          </a:solidFill>
                          <a:effectLst/>
                        </a:rPr>
                        <a:t>Build specialized vocabulary</a:t>
                      </a:r>
                    </a:p>
                    <a:p>
                      <a:pPr>
                        <a:buFont typeface="Arial" panose="020B0604020202020204" pitchFamily="34" charset="0"/>
                        <a:buChar char="•"/>
                      </a:pPr>
                      <a:r>
                        <a:rPr lang="en-US" sz="600" dirty="0">
                          <a:solidFill>
                            <a:srgbClr val="000000"/>
                          </a:solidFill>
                          <a:effectLst/>
                        </a:rPr>
                        <a:t>Learn to deconstruct complex sentences</a:t>
                      </a:r>
                    </a:p>
                    <a:p>
                      <a:pPr>
                        <a:buFont typeface="Arial" panose="020B0604020202020204" pitchFamily="34" charset="0"/>
                        <a:buChar char="•"/>
                      </a:pPr>
                      <a:r>
                        <a:rPr lang="en-US" sz="600" dirty="0">
                          <a:solidFill>
                            <a:srgbClr val="000000"/>
                          </a:solidFill>
                          <a:effectLst/>
                        </a:rPr>
                        <a:t>Use knowledge of text structures and genres to predict main and subordinate ideas</a:t>
                      </a:r>
                    </a:p>
                    <a:p>
                      <a:pPr>
                        <a:buFont typeface="Arial" panose="020B0604020202020204" pitchFamily="34" charset="0"/>
                        <a:buChar char="•"/>
                      </a:pPr>
                      <a:r>
                        <a:rPr lang="en-US" sz="600" dirty="0">
                          <a:solidFill>
                            <a:srgbClr val="000000"/>
                          </a:solidFill>
                          <a:effectLst/>
                        </a:rPr>
                        <a:t>Map graphic (and mathematical) representations against explanations in the text</a:t>
                      </a:r>
                    </a:p>
                    <a:p>
                      <a:pPr>
                        <a:buFont typeface="Arial" panose="020B0604020202020204" pitchFamily="34" charset="0"/>
                        <a:buChar char="•"/>
                      </a:pPr>
                      <a:r>
                        <a:rPr lang="en-US" sz="600" dirty="0">
                          <a:solidFill>
                            <a:srgbClr val="000000"/>
                          </a:solidFill>
                          <a:effectLst/>
                        </a:rPr>
                        <a:t>Pose discipline relevant questions</a:t>
                      </a:r>
                    </a:p>
                    <a:p>
                      <a:pPr>
                        <a:buFont typeface="Arial" panose="020B0604020202020204" pitchFamily="34" charset="0"/>
                        <a:buChar char="•"/>
                      </a:pPr>
                      <a:r>
                        <a:rPr lang="en-US" sz="600" dirty="0">
                          <a:solidFill>
                            <a:srgbClr val="000000"/>
                          </a:solidFill>
                          <a:effectLst/>
                        </a:rPr>
                        <a:t>Compare claims and propositions across texts</a:t>
                      </a:r>
                    </a:p>
                    <a:p>
                      <a:pPr>
                        <a:buFont typeface="Arial" panose="020B0604020202020204" pitchFamily="34" charset="0"/>
                        <a:buChar char="•"/>
                      </a:pPr>
                      <a:r>
                        <a:rPr lang="en-US" sz="600" dirty="0">
                          <a:solidFill>
                            <a:srgbClr val="000000"/>
                          </a:solidFill>
                          <a:effectLst/>
                        </a:rPr>
                        <a:t>Use norms for reasoning within the discipline (i.e., what counts as evidence) to evaluate claims</a:t>
                      </a:r>
                    </a:p>
                  </a:txBody>
                  <a:tcPr marL="29647" marR="29647" marT="29647" marB="29647" anchor="ctr">
                    <a:lnL w="19050" cap="flat" cmpd="sng" algn="ctr">
                      <a:solidFill>
                        <a:srgbClr val="8898A0"/>
                      </a:solidFill>
                      <a:prstDash val="solid"/>
                      <a:round/>
                      <a:headEnd type="none" w="med" len="med"/>
                      <a:tailEnd type="none" w="med" len="med"/>
                    </a:lnL>
                    <a:lnR w="19050" cap="flat" cmpd="sng" algn="ctr">
                      <a:solidFill>
                        <a:srgbClr val="8898A0"/>
                      </a:solidFill>
                      <a:prstDash val="solid"/>
                      <a:round/>
                      <a:headEnd type="none" w="med" len="med"/>
                      <a:tailEnd type="none" w="med" len="med"/>
                    </a:lnR>
                    <a:lnT w="19050" cap="flat" cmpd="sng" algn="ctr">
                      <a:solidFill>
                        <a:srgbClr val="8898A0"/>
                      </a:solidFill>
                      <a:prstDash val="solid"/>
                      <a:round/>
                      <a:headEnd type="none" w="med" len="med"/>
                      <a:tailEnd type="none" w="med" len="med"/>
                    </a:lnT>
                    <a:lnB w="19050" cap="flat" cmpd="sng" algn="ctr">
                      <a:solidFill>
                        <a:srgbClr val="8898A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562626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a:t>
            </a:r>
            <a:endParaRPr lang="en-US" dirty="0"/>
          </a:p>
        </p:txBody>
      </p:sp>
      <p:sp>
        <p:nvSpPr>
          <p:cNvPr id="3" name="Content Placeholder 2"/>
          <p:cNvSpPr>
            <a:spLocks noGrp="1"/>
          </p:cNvSpPr>
          <p:nvPr>
            <p:ph idx="1"/>
          </p:nvPr>
        </p:nvSpPr>
        <p:spPr/>
        <p:txBody>
          <a:bodyPr/>
          <a:lstStyle/>
          <a:p>
            <a:r>
              <a:rPr lang="en-US" dirty="0" smtClean="0"/>
              <a:t>Theme is defined as a main idea or an underlying meaning of a literary work that may be stated directly or indirectly.</a:t>
            </a:r>
          </a:p>
          <a:p>
            <a:r>
              <a:rPr lang="en-US" dirty="0" smtClean="0"/>
              <a:t>Theme </a:t>
            </a:r>
            <a:r>
              <a:rPr lang="en-US" dirty="0"/>
              <a:t>is an element of a story that binds together various other essential elements of a narrative. It is a truth that exhibits universality and stands true for people of all cultures. Theme gives readers better understanding of the main character’s conflicts, experiences, discoveries and emotions as they are derived from them. Through themes, a writer tries to give his readers an insight into how the world works or how he or she views human life.</a:t>
            </a:r>
          </a:p>
        </p:txBody>
      </p:sp>
    </p:spTree>
    <p:extLst>
      <p:ext uri="{BB962C8B-B14F-4D97-AF65-F5344CB8AC3E}">
        <p14:creationId xmlns:p14="http://schemas.microsoft.com/office/powerpoint/2010/main" val="1331178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Literacy features</a:t>
            </a:r>
            <a:endParaRPr lang="en-US" dirty="0"/>
          </a:p>
        </p:txBody>
      </p:sp>
      <p:sp>
        <p:nvSpPr>
          <p:cNvPr id="3" name="Content Placeholder 2"/>
          <p:cNvSpPr>
            <a:spLocks noGrp="1"/>
          </p:cNvSpPr>
          <p:nvPr>
            <p:ph idx="1"/>
          </p:nvPr>
        </p:nvSpPr>
        <p:spPr/>
        <p:txBody>
          <a:bodyPr/>
          <a:lstStyle/>
          <a:p>
            <a:r>
              <a:rPr lang="en-US" dirty="0"/>
              <a:t>Written language is qualitatively different from spoken language. Fiction writers use dialogue, figurative language, and other kinds of literary structures such as character, setting, and plot. Factual writers use description and technical language. In hybrid texts you may find a wide range of literary language.</a:t>
            </a:r>
          </a:p>
        </p:txBody>
      </p:sp>
    </p:spTree>
    <p:extLst>
      <p:ext uri="{BB962C8B-B14F-4D97-AF65-F5344CB8AC3E}">
        <p14:creationId xmlns:p14="http://schemas.microsoft.com/office/powerpoint/2010/main" val="3484691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Complexity</a:t>
            </a:r>
            <a:endParaRPr lang="en-US" dirty="0"/>
          </a:p>
        </p:txBody>
      </p:sp>
      <p:sp>
        <p:nvSpPr>
          <p:cNvPr id="3" name="Content Placeholder 2"/>
          <p:cNvSpPr>
            <a:spLocks noGrp="1"/>
          </p:cNvSpPr>
          <p:nvPr>
            <p:ph idx="1"/>
          </p:nvPr>
        </p:nvSpPr>
        <p:spPr/>
        <p:txBody>
          <a:bodyPr/>
          <a:lstStyle/>
          <a:p>
            <a:r>
              <a:rPr lang="en-US" dirty="0"/>
              <a:t>Meaning is mapped onto the syntax of language. Texts with simpler, more natural sentences are easier to process. Sentences with embedded and conjoined clauses make a text more difficult.</a:t>
            </a:r>
          </a:p>
        </p:txBody>
      </p:sp>
    </p:spTree>
    <p:extLst>
      <p:ext uri="{BB962C8B-B14F-4D97-AF65-F5344CB8AC3E}">
        <p14:creationId xmlns:p14="http://schemas.microsoft.com/office/powerpoint/2010/main" val="4124180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idx="1"/>
          </p:nvPr>
        </p:nvSpPr>
        <p:spPr/>
        <p:txBody>
          <a:bodyPr/>
          <a:lstStyle/>
          <a:p>
            <a:r>
              <a:rPr lang="en-US" dirty="0"/>
              <a:t>Vocabulary refers to words and their meanings. The more known vocabulary words in a text, the easier a text will be. The individual's reading and vocabulary refer to words that she understands.</a:t>
            </a:r>
          </a:p>
        </p:txBody>
      </p:sp>
    </p:spTree>
    <p:extLst>
      <p:ext uri="{BB962C8B-B14F-4D97-AF65-F5344CB8AC3E}">
        <p14:creationId xmlns:p14="http://schemas.microsoft.com/office/powerpoint/2010/main" val="4034617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a:t>
            </a:r>
            <a:endParaRPr lang="en-US" dirty="0"/>
          </a:p>
        </p:txBody>
      </p:sp>
      <p:sp>
        <p:nvSpPr>
          <p:cNvPr id="3" name="Content Placeholder 2"/>
          <p:cNvSpPr>
            <a:spLocks noGrp="1"/>
          </p:cNvSpPr>
          <p:nvPr>
            <p:ph idx="1"/>
          </p:nvPr>
        </p:nvSpPr>
        <p:spPr/>
        <p:txBody>
          <a:bodyPr/>
          <a:lstStyle/>
          <a:p>
            <a:r>
              <a:rPr lang="en-US" dirty="0"/>
              <a:t>This category refers to recognizing and solving the printed words in the text. The challenge in a text partly depends on the number and the difficulty of the words that the reader must solve by recognizing them or decoding them. Having a great many of the same high-frequency words makes a text more accessible to readers.</a:t>
            </a:r>
          </a:p>
        </p:txBody>
      </p:sp>
    </p:spTree>
    <p:extLst>
      <p:ext uri="{BB962C8B-B14F-4D97-AF65-F5344CB8AC3E}">
        <p14:creationId xmlns:p14="http://schemas.microsoft.com/office/powerpoint/2010/main" val="1309510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a:t>
            </a:r>
            <a:r>
              <a:rPr lang="en-US" dirty="0" err="1" smtClean="0"/>
              <a:t>Fountas</a:t>
            </a:r>
            <a:r>
              <a:rPr lang="en-US" dirty="0" smtClean="0"/>
              <a:t> and </a:t>
            </a:r>
            <a:r>
              <a:rPr lang="en-US" dirty="0" err="1" smtClean="0"/>
              <a:t>Pinnell</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19022" y="1969477"/>
            <a:ext cx="2718741" cy="2104231"/>
          </a:xfrm>
        </p:spPr>
      </p:pic>
      <p:sp>
        <p:nvSpPr>
          <p:cNvPr id="5" name="TextBox 4"/>
          <p:cNvSpPr txBox="1"/>
          <p:nvPr/>
        </p:nvSpPr>
        <p:spPr>
          <a:xfrm>
            <a:off x="1359877" y="2379785"/>
            <a:ext cx="5814646"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Irene </a:t>
            </a:r>
            <a:r>
              <a:rPr lang="en-US" dirty="0" err="1" smtClean="0"/>
              <a:t>Fountas</a:t>
            </a:r>
            <a:r>
              <a:rPr lang="en-US" dirty="0" smtClean="0"/>
              <a:t> and Gay </a:t>
            </a:r>
            <a:r>
              <a:rPr lang="en-US" dirty="0"/>
              <a:t>S</a:t>
            </a:r>
            <a:r>
              <a:rPr lang="en-US" dirty="0" smtClean="0"/>
              <a:t>u </a:t>
            </a:r>
            <a:r>
              <a:rPr lang="en-US" dirty="0" err="1" smtClean="0"/>
              <a:t>Pinnell</a:t>
            </a:r>
            <a:endParaRPr lang="en-US" dirty="0" smtClean="0"/>
          </a:p>
          <a:p>
            <a:pPr marL="285750" indent="-285750">
              <a:buFont typeface="Arial" panose="020B0604020202020204" pitchFamily="34" charset="0"/>
              <a:buChar char="•"/>
            </a:pPr>
            <a:r>
              <a:rPr lang="en-US" dirty="0" smtClean="0"/>
              <a:t>Both Worked for Reading Recovery (Marie Clay)</a:t>
            </a:r>
          </a:p>
          <a:p>
            <a:pPr marL="285750" indent="-285750">
              <a:buFont typeface="Arial" panose="020B0604020202020204" pitchFamily="34" charset="0"/>
              <a:buChar char="•"/>
            </a:pPr>
            <a:r>
              <a:rPr lang="en-US" dirty="0" smtClean="0"/>
              <a:t>They created their own literacy program</a:t>
            </a:r>
          </a:p>
          <a:p>
            <a:pPr marL="285750" indent="-285750">
              <a:buFont typeface="Arial" panose="020B0604020202020204" pitchFamily="34" charset="0"/>
              <a:buChar char="•"/>
            </a:pPr>
            <a:r>
              <a:rPr lang="en-US" dirty="0" smtClean="0"/>
              <a:t>“We knew that it was essential to match books to readers and to provide differentiated instruction through working with small groups in reading.”</a:t>
            </a:r>
          </a:p>
          <a:p>
            <a:pPr marL="285750" indent="-285750">
              <a:buFont typeface="Arial" panose="020B0604020202020204" pitchFamily="34" charset="0"/>
              <a:buChar char="•"/>
            </a:pPr>
            <a:r>
              <a:rPr lang="en-US" dirty="0" smtClean="0"/>
              <a:t>Focus on Small group instruction</a:t>
            </a:r>
          </a:p>
          <a:p>
            <a:pPr marL="285750" indent="-285750">
              <a:buFont typeface="Arial" panose="020B0604020202020204" pitchFamily="34" charset="0"/>
              <a:buChar char="•"/>
            </a:pPr>
            <a:r>
              <a:rPr lang="en-US" dirty="0" smtClean="0"/>
              <a:t>Publication of many books by both</a:t>
            </a:r>
            <a:endParaRPr lang="en-US" dirty="0"/>
          </a:p>
        </p:txBody>
      </p:sp>
    </p:spTree>
    <p:extLst>
      <p:ext uri="{BB962C8B-B14F-4D97-AF65-F5344CB8AC3E}">
        <p14:creationId xmlns:p14="http://schemas.microsoft.com/office/powerpoint/2010/main" val="4023256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Illustrations</a:t>
            </a:r>
            <a:endParaRPr lang="en-US" dirty="0"/>
          </a:p>
        </p:txBody>
      </p:sp>
      <p:sp>
        <p:nvSpPr>
          <p:cNvPr id="3" name="Content Placeholder 2"/>
          <p:cNvSpPr>
            <a:spLocks noGrp="1"/>
          </p:cNvSpPr>
          <p:nvPr>
            <p:ph idx="1"/>
          </p:nvPr>
        </p:nvSpPr>
        <p:spPr/>
        <p:txBody>
          <a:bodyPr/>
          <a:lstStyle/>
          <a:p>
            <a:r>
              <a:rPr lang="en-US" dirty="0"/>
              <a:t>Drawings, paintings, or photographs accompany the text and add meaning and enjoyment. In factual texts, illustrations also include graphics that provide a great deal of information that readers must integrate with the text. Illustrations are an integral part of a high quality text. Increasingly, fiction texts include a range of graphics, including labels, heading, subheadings, sidebars, photos and legends, charts and graphs. After grade one, texts may include graphic texts that communicate information or a story in a sequence of pictures and words.</a:t>
            </a:r>
          </a:p>
          <a:p>
            <a:endParaRPr lang="en-US" dirty="0"/>
          </a:p>
        </p:txBody>
      </p:sp>
    </p:spTree>
    <p:extLst>
      <p:ext uri="{BB962C8B-B14F-4D97-AF65-F5344CB8AC3E}">
        <p14:creationId xmlns:p14="http://schemas.microsoft.com/office/powerpoint/2010/main" val="1727686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and Print Features</a:t>
            </a:r>
            <a:endParaRPr lang="en-US" dirty="0"/>
          </a:p>
        </p:txBody>
      </p:sp>
      <p:sp>
        <p:nvSpPr>
          <p:cNvPr id="3" name="Content Placeholder 2"/>
          <p:cNvSpPr>
            <a:spLocks noGrp="1"/>
          </p:cNvSpPr>
          <p:nvPr>
            <p:ph idx="1"/>
          </p:nvPr>
        </p:nvSpPr>
        <p:spPr/>
        <p:txBody>
          <a:bodyPr/>
          <a:lstStyle/>
          <a:p>
            <a:r>
              <a:rPr lang="en-US" dirty="0"/>
              <a:t>Book and print features are the physical aspects of the text-what readers cope with in terms of length, size, and layout. Book and print features also include tools like the table of contents, glossary, pronunciation guides, indexes, sidebars, and a variety of graphic features in graphic texts that communicate how the text is read.</a:t>
            </a:r>
          </a:p>
        </p:txBody>
      </p:sp>
    </p:spTree>
    <p:extLst>
      <p:ext uri="{BB962C8B-B14F-4D97-AF65-F5344CB8AC3E}">
        <p14:creationId xmlns:p14="http://schemas.microsoft.com/office/powerpoint/2010/main" val="8802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Text Reading Level</a:t>
            </a:r>
            <a:endParaRPr lang="en-US" dirty="0"/>
          </a:p>
        </p:txBody>
      </p:sp>
      <p:sp>
        <p:nvSpPr>
          <p:cNvPr id="3" name="Content Placeholder 2"/>
          <p:cNvSpPr>
            <a:spLocks noGrp="1"/>
          </p:cNvSpPr>
          <p:nvPr>
            <p:ph idx="1"/>
          </p:nvPr>
        </p:nvSpPr>
        <p:spPr/>
        <p:txBody>
          <a:bodyPr>
            <a:normAutofit lnSpcReduction="10000"/>
          </a:bodyPr>
          <a:lstStyle/>
          <a:p>
            <a:r>
              <a:rPr lang="en-US" dirty="0" smtClean="0"/>
              <a:t>Teacher reads a standardized introduction</a:t>
            </a:r>
          </a:p>
          <a:p>
            <a:r>
              <a:rPr lang="en-US" dirty="0" smtClean="0"/>
              <a:t>Student reads orally to the teacher the whole book or a portion for the upper grades</a:t>
            </a:r>
          </a:p>
          <a:p>
            <a:r>
              <a:rPr lang="en-US" dirty="0" smtClean="0"/>
              <a:t>Teacher completes a running record on the students word reading ability</a:t>
            </a:r>
          </a:p>
          <a:p>
            <a:r>
              <a:rPr lang="en-US" dirty="0" smtClean="0"/>
              <a:t>Teacher and student have a conversation about the book to check for a level of comprehension</a:t>
            </a:r>
          </a:p>
          <a:p>
            <a:r>
              <a:rPr lang="en-US" dirty="0" smtClean="0"/>
              <a:t>Teacher documents the score and determines to appropriate level for the students independent and instructional level of reading</a:t>
            </a:r>
          </a:p>
          <a:p>
            <a:r>
              <a:rPr lang="en-US" b="1" u="sng" dirty="0" smtClean="0"/>
              <a:t>READERS CONFIDENCE</a:t>
            </a:r>
            <a:endParaRPr lang="en-US" b="1" u="sng" dirty="0"/>
          </a:p>
          <a:p>
            <a:r>
              <a:rPr lang="en-US" dirty="0" smtClean="0"/>
              <a:t>Note: If book is too hard jump down 2 levels and re-test another day</a:t>
            </a:r>
          </a:p>
          <a:p>
            <a:r>
              <a:rPr lang="en-US" dirty="0" smtClean="0"/>
              <a:t>If book is too easy jump up two levels and can be tested the same day</a:t>
            </a:r>
            <a:endParaRPr lang="en-US" dirty="0"/>
          </a:p>
        </p:txBody>
      </p:sp>
    </p:spTree>
    <p:extLst>
      <p:ext uri="{BB962C8B-B14F-4D97-AF65-F5344CB8AC3E}">
        <p14:creationId xmlns:p14="http://schemas.microsoft.com/office/powerpoint/2010/main" val="2713278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Continuum of Literacy Learning Book- Helps with the following</a:t>
            </a:r>
            <a:endParaRPr lang="en-US" dirty="0"/>
          </a:p>
        </p:txBody>
      </p:sp>
      <p:sp>
        <p:nvSpPr>
          <p:cNvPr id="3" name="Content Placeholder 2"/>
          <p:cNvSpPr>
            <a:spLocks noGrp="1"/>
          </p:cNvSpPr>
          <p:nvPr>
            <p:ph idx="1"/>
          </p:nvPr>
        </p:nvSpPr>
        <p:spPr/>
        <p:txBody>
          <a:bodyPr/>
          <a:lstStyle/>
          <a:p>
            <a:r>
              <a:rPr lang="en-US" dirty="0" smtClean="0"/>
              <a:t>Gives specific guidance for teaching students at certain grade levels</a:t>
            </a:r>
          </a:p>
          <a:p>
            <a:r>
              <a:rPr lang="en-US" dirty="0" smtClean="0"/>
              <a:t>Interactive read aloud </a:t>
            </a:r>
          </a:p>
          <a:p>
            <a:r>
              <a:rPr lang="en-US" dirty="0" smtClean="0"/>
              <a:t>Shared and Performance reading continuum </a:t>
            </a:r>
          </a:p>
          <a:p>
            <a:r>
              <a:rPr lang="en-US" dirty="0" smtClean="0"/>
              <a:t>Writing about reading </a:t>
            </a:r>
          </a:p>
          <a:p>
            <a:r>
              <a:rPr lang="en-US" dirty="0" smtClean="0"/>
              <a:t>Writing </a:t>
            </a:r>
          </a:p>
          <a:p>
            <a:r>
              <a:rPr lang="en-US" dirty="0" smtClean="0"/>
              <a:t>Oral, visual and technological communication</a:t>
            </a:r>
          </a:p>
          <a:p>
            <a:r>
              <a:rPr lang="en-US" dirty="0" smtClean="0"/>
              <a:t>Phonics, spelling and word study</a:t>
            </a:r>
          </a:p>
          <a:p>
            <a:r>
              <a:rPr lang="en-US" dirty="0" smtClean="0"/>
              <a:t>Guided reading </a:t>
            </a:r>
          </a:p>
          <a:p>
            <a:endParaRPr lang="en-US" dirty="0"/>
          </a:p>
        </p:txBody>
      </p:sp>
    </p:spTree>
    <p:extLst>
      <p:ext uri="{BB962C8B-B14F-4D97-AF65-F5344CB8AC3E}">
        <p14:creationId xmlns:p14="http://schemas.microsoft.com/office/powerpoint/2010/main" val="2428996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Assessed Levels Now What? </a:t>
            </a:r>
            <a:endParaRPr lang="en-US" dirty="0"/>
          </a:p>
        </p:txBody>
      </p:sp>
      <p:sp>
        <p:nvSpPr>
          <p:cNvPr id="3" name="Content Placeholder 2"/>
          <p:cNvSpPr>
            <a:spLocks noGrp="1"/>
          </p:cNvSpPr>
          <p:nvPr>
            <p:ph idx="1"/>
          </p:nvPr>
        </p:nvSpPr>
        <p:spPr/>
        <p:txBody>
          <a:bodyPr/>
          <a:lstStyle/>
          <a:p>
            <a:r>
              <a:rPr lang="en-US" dirty="0" smtClean="0"/>
              <a:t>Data is great information if we use it to inform our teaching practice</a:t>
            </a:r>
          </a:p>
          <a:p>
            <a:r>
              <a:rPr lang="en-US" dirty="0" smtClean="0"/>
              <a:t>Testing the students reading levels is not enough </a:t>
            </a:r>
          </a:p>
          <a:p>
            <a:r>
              <a:rPr lang="en-US" dirty="0" smtClean="0"/>
              <a:t>We need to then group students in their classrooms or by school (grade level is important) and provide direct instruction through Guided Reading Groups, Word work and teaching reading strategies</a:t>
            </a:r>
          </a:p>
          <a:p>
            <a:r>
              <a:rPr lang="en-US" dirty="0" smtClean="0"/>
              <a:t>Groups should never be larger than 5 or 6 students</a:t>
            </a:r>
          </a:p>
          <a:p>
            <a:r>
              <a:rPr lang="en-US" dirty="0" smtClean="0"/>
              <a:t>Students who are struggling should be seen frequently while students who are excelling or on the right track can be seen once a week or even every two weeks.</a:t>
            </a:r>
          </a:p>
          <a:p>
            <a:r>
              <a:rPr lang="en-US" dirty="0" smtClean="0"/>
              <a:t>Struggling readers need daily intervention.</a:t>
            </a:r>
            <a:endParaRPr lang="en-US" dirty="0"/>
          </a:p>
        </p:txBody>
      </p:sp>
    </p:spTree>
    <p:extLst>
      <p:ext uri="{BB962C8B-B14F-4D97-AF65-F5344CB8AC3E}">
        <p14:creationId xmlns:p14="http://schemas.microsoft.com/office/powerpoint/2010/main" val="3661479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Guided Reading Example</a:t>
            </a:r>
            <a:endParaRPr lang="en-US" dirty="0"/>
          </a:p>
        </p:txBody>
      </p:sp>
      <p:sp>
        <p:nvSpPr>
          <p:cNvPr id="7" name="Content Placeholder 6"/>
          <p:cNvSpPr>
            <a:spLocks noGrp="1"/>
          </p:cNvSpPr>
          <p:nvPr>
            <p:ph idx="1"/>
          </p:nvPr>
        </p:nvSpPr>
        <p:spPr/>
        <p:txBody>
          <a:bodyPr/>
          <a:lstStyle/>
          <a:p>
            <a:r>
              <a:rPr lang="en-US" dirty="0">
                <a:hlinkClick r:id="rId2"/>
              </a:rPr>
              <a:t>https://</a:t>
            </a:r>
            <a:r>
              <a:rPr lang="en-US" dirty="0" smtClean="0">
                <a:hlinkClick r:id="rId2"/>
              </a:rPr>
              <a:t>www.youtube.com/watch?v=GdGZON3rigY</a:t>
            </a:r>
            <a:endParaRPr lang="en-US" dirty="0" smtClean="0"/>
          </a:p>
          <a:p>
            <a:endParaRPr lang="en-US" dirty="0"/>
          </a:p>
        </p:txBody>
      </p:sp>
    </p:spTree>
    <p:extLst>
      <p:ext uri="{BB962C8B-B14F-4D97-AF65-F5344CB8AC3E}">
        <p14:creationId xmlns:p14="http://schemas.microsoft.com/office/powerpoint/2010/main" val="4064320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Guided Reading in Kindergarten</a:t>
            </a:r>
            <a:endParaRPr lang="en-US" dirty="0"/>
          </a:p>
        </p:txBody>
      </p:sp>
      <p:sp>
        <p:nvSpPr>
          <p:cNvPr id="5" name="Content Placeholder 4"/>
          <p:cNvSpPr>
            <a:spLocks noGrp="1"/>
          </p:cNvSpPr>
          <p:nvPr>
            <p:ph idx="1"/>
          </p:nvPr>
        </p:nvSpPr>
        <p:spPr/>
        <p:txBody>
          <a:bodyPr/>
          <a:lstStyle/>
          <a:p>
            <a:r>
              <a:rPr lang="en-US" dirty="0">
                <a:hlinkClick r:id="rId2"/>
              </a:rPr>
              <a:t>https://</a:t>
            </a:r>
            <a:r>
              <a:rPr lang="en-US" dirty="0" smtClean="0">
                <a:hlinkClick r:id="rId2"/>
              </a:rPr>
              <a:t>www.youtube.com/watch?v=B111bcxnOLo</a:t>
            </a:r>
            <a:endParaRPr lang="en-US" dirty="0" smtClean="0"/>
          </a:p>
          <a:p>
            <a:r>
              <a:rPr lang="en-US" dirty="0">
                <a:hlinkClick r:id="rId3"/>
              </a:rPr>
              <a:t>https://</a:t>
            </a:r>
            <a:r>
              <a:rPr lang="en-US" dirty="0" smtClean="0">
                <a:hlinkClick r:id="rId3"/>
              </a:rPr>
              <a:t>www.youtube.com/watch?v=mpsVODqPpro</a:t>
            </a:r>
            <a:endParaRPr lang="en-US" dirty="0" smtClean="0"/>
          </a:p>
          <a:p>
            <a:endParaRPr lang="en-US" dirty="0"/>
          </a:p>
        </p:txBody>
      </p:sp>
    </p:spTree>
    <p:extLst>
      <p:ext uri="{BB962C8B-B14F-4D97-AF65-F5344CB8AC3E}">
        <p14:creationId xmlns:p14="http://schemas.microsoft.com/office/powerpoint/2010/main" val="2823337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Guided Reading in the older grades</a:t>
            </a:r>
            <a:endParaRPr lang="en-US" dirty="0"/>
          </a:p>
        </p:txBody>
      </p:sp>
      <p:sp>
        <p:nvSpPr>
          <p:cNvPr id="5" name="Content Placeholder 4"/>
          <p:cNvSpPr>
            <a:spLocks noGrp="1"/>
          </p:cNvSpPr>
          <p:nvPr>
            <p:ph idx="1"/>
          </p:nvPr>
        </p:nvSpPr>
        <p:spPr/>
        <p:txBody>
          <a:bodyPr/>
          <a:lstStyle/>
          <a:p>
            <a:r>
              <a:rPr lang="en-US" b="1" u="sng" dirty="0" smtClean="0">
                <a:hlinkClick r:id="rId2"/>
              </a:rPr>
              <a:t>Guided Reading in Eighth Grade</a:t>
            </a:r>
          </a:p>
          <a:p>
            <a:r>
              <a:rPr lang="en-US" dirty="0" smtClean="0">
                <a:hlinkClick r:id="rId2"/>
              </a:rPr>
              <a:t>https</a:t>
            </a:r>
            <a:r>
              <a:rPr lang="en-US" dirty="0">
                <a:hlinkClick r:id="rId2"/>
              </a:rPr>
              <a:t>://</a:t>
            </a:r>
            <a:r>
              <a:rPr lang="en-US" dirty="0" smtClean="0">
                <a:hlinkClick r:id="rId2"/>
              </a:rPr>
              <a:t>www.youtube.com/watch?v=ywzqEwxi4y8&amp;list=PLE5ed3lQo3VJ5oTo9-Oeq16v-bE2bVEl3</a:t>
            </a:r>
            <a:endParaRPr lang="en-US" dirty="0" smtClean="0"/>
          </a:p>
          <a:p>
            <a:r>
              <a:rPr lang="en-US" b="1" u="sng" dirty="0" smtClean="0">
                <a:hlinkClick r:id="rId3"/>
              </a:rPr>
              <a:t>Best Reading Strategies  in  High School</a:t>
            </a:r>
          </a:p>
          <a:p>
            <a:r>
              <a:rPr lang="en-US" dirty="0" smtClean="0">
                <a:hlinkClick r:id="rId3"/>
              </a:rPr>
              <a:t>https</a:t>
            </a:r>
            <a:r>
              <a:rPr lang="en-US" dirty="0">
                <a:hlinkClick r:id="rId3"/>
              </a:rPr>
              <a:t>://</a:t>
            </a:r>
            <a:r>
              <a:rPr lang="en-US" dirty="0" smtClean="0">
                <a:hlinkClick r:id="rId3"/>
              </a:rPr>
              <a:t>www.youtube.com/watch?v=5Y00Oe-cODw&amp;list=PLE5ed3lQo3VJ5oTo9-Oeq16v-bE2bVEl3&amp;index=2</a:t>
            </a:r>
            <a:endParaRPr lang="en-US" dirty="0" smtClean="0"/>
          </a:p>
          <a:p>
            <a:endParaRPr lang="en-US" dirty="0"/>
          </a:p>
        </p:txBody>
      </p:sp>
    </p:spTree>
    <p:extLst>
      <p:ext uri="{BB962C8B-B14F-4D97-AF65-F5344CB8AC3E}">
        <p14:creationId xmlns:p14="http://schemas.microsoft.com/office/powerpoint/2010/main" val="4545703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I.C. </a:t>
            </a:r>
            <a:r>
              <a:rPr lang="en-US" i="1" dirty="0" err="1"/>
              <a:t>Fountas</a:t>
            </a:r>
            <a:r>
              <a:rPr lang="en-US" i="1" dirty="0"/>
              <a:t> and G.S. </a:t>
            </a:r>
            <a:r>
              <a:rPr lang="en-US" i="1" dirty="0" err="1"/>
              <a:t>Pinnell</a:t>
            </a:r>
            <a:r>
              <a:rPr lang="en-US" i="1" dirty="0"/>
              <a:t>. 2011. The Continuum of Literacy Learning, Grades PreK-8, Portsmouth, NH: Heinemann</a:t>
            </a:r>
            <a:r>
              <a:rPr lang="en-US" i="1" dirty="0" smtClean="0"/>
              <a:t>.</a:t>
            </a:r>
          </a:p>
          <a:p>
            <a:r>
              <a:rPr lang="en-US" i="1" dirty="0">
                <a:hlinkClick r:id="rId2"/>
              </a:rPr>
              <a:t>http://literarydevices.net/theme</a:t>
            </a:r>
            <a:r>
              <a:rPr lang="en-US" i="1" dirty="0" smtClean="0">
                <a:hlinkClick r:id="rId2"/>
              </a:rPr>
              <a:t>/</a:t>
            </a:r>
            <a:endParaRPr lang="en-US" i="1" dirty="0" smtClean="0"/>
          </a:p>
          <a:p>
            <a:r>
              <a:rPr lang="en-US" i="1" dirty="0" smtClean="0"/>
              <a:t>YOUTUBE</a:t>
            </a:r>
          </a:p>
          <a:p>
            <a:r>
              <a:rPr lang="en-US" dirty="0">
                <a:hlinkClick r:id="rId3"/>
              </a:rPr>
              <a:t>https://www.youtube.com/watch?v=B111bcxnOLo</a:t>
            </a:r>
            <a:endParaRPr lang="en-US" dirty="0"/>
          </a:p>
          <a:p>
            <a:r>
              <a:rPr lang="en-US" dirty="0">
                <a:hlinkClick r:id="rId4"/>
              </a:rPr>
              <a:t>https://www.youtube.com/watch?v=mpsVODqPpro</a:t>
            </a:r>
            <a:endParaRPr lang="en-US" dirty="0"/>
          </a:p>
          <a:p>
            <a:r>
              <a:rPr lang="en-US" dirty="0">
                <a:hlinkClick r:id="rId5"/>
              </a:rPr>
              <a:t>https://</a:t>
            </a:r>
            <a:r>
              <a:rPr lang="en-US" dirty="0" smtClean="0">
                <a:hlinkClick r:id="rId5"/>
              </a:rPr>
              <a:t>www.youtube.com/watch?v=GdGZON3rigY</a:t>
            </a:r>
            <a:endParaRPr lang="en-US" dirty="0" smtClean="0"/>
          </a:p>
          <a:p>
            <a:r>
              <a:rPr lang="en-US" dirty="0">
                <a:hlinkClick r:id="rId6"/>
              </a:rPr>
              <a:t>https://</a:t>
            </a:r>
            <a:r>
              <a:rPr lang="en-US" dirty="0" smtClean="0">
                <a:hlinkClick r:id="rId6"/>
              </a:rPr>
              <a:t>www.youtube.com/watch?v=5Y00Oe-cODw&amp;list=PLE5ed3lQo3VJ5oTo9-Oeq16v-bE2bVEl3&amp;index=2</a:t>
            </a:r>
            <a:endParaRPr lang="en-US" dirty="0"/>
          </a:p>
          <a:p>
            <a:r>
              <a:rPr lang="en-US" dirty="0">
                <a:hlinkClick r:id="rId7"/>
              </a:rPr>
              <a:t>https://</a:t>
            </a:r>
            <a:r>
              <a:rPr lang="en-US" dirty="0" smtClean="0">
                <a:hlinkClick r:id="rId7"/>
              </a:rPr>
              <a:t>www.youtube.com/watch?v=ywzqEwxi4y8&amp;list=PLE5ed3lQo3VJ5oTo9-Oeq16v-bE2bVEl3</a:t>
            </a:r>
            <a:endParaRPr lang="en-US" dirty="0" smtClean="0"/>
          </a:p>
          <a:p>
            <a:r>
              <a:rPr lang="en-US" dirty="0" smtClean="0"/>
              <a:t>Adlit.org</a:t>
            </a:r>
          </a:p>
          <a:p>
            <a:r>
              <a:rPr lang="en-US" dirty="0"/>
              <a:t>http://www.hoodriver.k12.or.us/</a:t>
            </a:r>
          </a:p>
          <a:p>
            <a:endParaRPr lang="en-US" i="1" dirty="0" smtClean="0"/>
          </a:p>
          <a:p>
            <a:endParaRPr lang="en-US" dirty="0"/>
          </a:p>
        </p:txBody>
      </p:sp>
    </p:spTree>
    <p:extLst>
      <p:ext uri="{BB962C8B-B14F-4D97-AF65-F5344CB8AC3E}">
        <p14:creationId xmlns:p14="http://schemas.microsoft.com/office/powerpoint/2010/main" val="4064726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Benchmark assessment</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Assesses development in reading strategies, fluency, accuracy and comprehension.</a:t>
            </a:r>
          </a:p>
          <a:p>
            <a:pPr>
              <a:buFont typeface="+mj-lt"/>
              <a:buAutoNum type="arabicPeriod"/>
            </a:pPr>
            <a:r>
              <a:rPr lang="en-US" dirty="0" smtClean="0"/>
              <a:t>Benchmarks books that measure difficulty</a:t>
            </a:r>
          </a:p>
          <a:p>
            <a:pPr>
              <a:buFont typeface="+mj-lt"/>
              <a:buAutoNum type="arabicPeriod"/>
            </a:pPr>
            <a:r>
              <a:rPr lang="en-US" dirty="0" smtClean="0"/>
              <a:t>Has both Fiction and Nonfiction titles</a:t>
            </a:r>
          </a:p>
          <a:p>
            <a:pPr>
              <a:buFont typeface="+mj-lt"/>
              <a:buAutoNum type="arabicPeriod"/>
            </a:pPr>
            <a:r>
              <a:rPr lang="en-US" dirty="0" smtClean="0"/>
              <a:t>Ranges in difficulty from A-Z</a:t>
            </a:r>
          </a:p>
          <a:p>
            <a:pPr>
              <a:buFont typeface="+mj-lt"/>
              <a:buAutoNum type="arabicPeriod"/>
            </a:pPr>
            <a:r>
              <a:rPr lang="en-US" dirty="0" smtClean="0"/>
              <a:t>Instructional and Independent reading abilities</a:t>
            </a:r>
            <a:endParaRPr lang="en-US" dirty="0"/>
          </a:p>
        </p:txBody>
      </p:sp>
      <p:pic>
        <p:nvPicPr>
          <p:cNvPr id="3074" name="Picture 2" descr="https://encrypted-tbn0.gstatic.com/images?q=tbn:ANd9GcT1WXI24WDFnDukXtZurD7IE64XAuIq-5lkEBNjlaeGpX9S1ZD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7021" y="3992929"/>
            <a:ext cx="25336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934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it help you as a teacher?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Informs teacher practice</a:t>
            </a:r>
            <a:endParaRPr lang="en-US" dirty="0" smtClean="0"/>
          </a:p>
          <a:p>
            <a:r>
              <a:rPr lang="en-US" dirty="0" smtClean="0"/>
              <a:t>It allows teachers to know the grade level and letter level that their students are at.</a:t>
            </a:r>
          </a:p>
          <a:p>
            <a:r>
              <a:rPr lang="en-US" dirty="0" smtClean="0"/>
              <a:t>Places student in a continuum of learning and helps teachers to arrive at where students should be and informs how are you going to get them to their reading level.</a:t>
            </a:r>
          </a:p>
          <a:p>
            <a:r>
              <a:rPr lang="en-US" dirty="0" smtClean="0"/>
              <a:t>Great information for parents and students on progress made throughout the year.</a:t>
            </a:r>
          </a:p>
          <a:p>
            <a:r>
              <a:rPr lang="en-US" dirty="0" smtClean="0"/>
              <a:t>Helps with reporting to parents how proficient their child is in reading.</a:t>
            </a:r>
          </a:p>
          <a:p>
            <a:r>
              <a:rPr lang="en-US" dirty="0" smtClean="0"/>
              <a:t>Is a standardized test (validity)</a:t>
            </a:r>
          </a:p>
          <a:p>
            <a:r>
              <a:rPr lang="en-US" dirty="0"/>
              <a:t>The </a:t>
            </a:r>
            <a:r>
              <a:rPr lang="en-US" dirty="0" err="1"/>
              <a:t>Fountas</a:t>
            </a:r>
            <a:r>
              <a:rPr lang="en-US" dirty="0"/>
              <a:t> and </a:t>
            </a:r>
            <a:r>
              <a:rPr lang="en-US" dirty="0" err="1"/>
              <a:t>Pinnell</a:t>
            </a:r>
            <a:r>
              <a:rPr lang="en-US" dirty="0"/>
              <a:t> Benchmark Assessment is designed to help you collect reliable evidence of student competencies and reading levels so you can begin your teaching where the learners are—at the optimal instructional level and with in depth knowledge of his reading behaviors—bringing each reader forward in his competencies.</a:t>
            </a:r>
          </a:p>
        </p:txBody>
      </p:sp>
    </p:spTree>
    <p:extLst>
      <p:ext uri="{BB962C8B-B14F-4D97-AF65-F5344CB8AC3E}">
        <p14:creationId xmlns:p14="http://schemas.microsoft.com/office/powerpoint/2010/main" val="1350948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to know your resource</a:t>
            </a:r>
            <a:endParaRPr lang="en-US" dirty="0"/>
          </a:p>
        </p:txBody>
      </p:sp>
      <p:sp>
        <p:nvSpPr>
          <p:cNvPr id="3" name="Content Placeholder 2"/>
          <p:cNvSpPr>
            <a:spLocks noGrp="1"/>
          </p:cNvSpPr>
          <p:nvPr>
            <p:ph idx="1"/>
          </p:nvPr>
        </p:nvSpPr>
        <p:spPr/>
        <p:txBody>
          <a:bodyPr/>
          <a:lstStyle/>
          <a:p>
            <a:r>
              <a:rPr lang="en-US" dirty="0" smtClean="0"/>
              <a:t>2 Kits- </a:t>
            </a:r>
          </a:p>
          <a:p>
            <a:pPr lvl="1"/>
            <a:r>
              <a:rPr lang="en-US" dirty="0" smtClean="0"/>
              <a:t>Level 1 is for reading levels K-3 (Level A to Level K)</a:t>
            </a:r>
          </a:p>
          <a:p>
            <a:pPr lvl="1"/>
            <a:r>
              <a:rPr lang="en-US" dirty="0" smtClean="0"/>
              <a:t>Level 2 is for reading levels 3-8 (Leveled books L to Z)</a:t>
            </a:r>
          </a:p>
          <a:p>
            <a:pPr lvl="1"/>
            <a:endParaRPr lang="en-US" dirty="0"/>
          </a:p>
          <a:p>
            <a:pPr lvl="1"/>
            <a:r>
              <a:rPr lang="en-US" dirty="0" smtClean="0"/>
              <a:t>3 Books</a:t>
            </a:r>
          </a:p>
          <a:p>
            <a:pPr lvl="2"/>
            <a:r>
              <a:rPr lang="en-US" dirty="0" smtClean="0"/>
              <a:t>Assessment guide- Helps with getting started, administration, scoring and coding the assessment conference. Helps to summarize, analyze and interpret results.</a:t>
            </a:r>
          </a:p>
          <a:p>
            <a:pPr lvl="2"/>
            <a:r>
              <a:rPr lang="en-US" dirty="0" smtClean="0"/>
              <a:t>Assessment forms- All the running record forms needed for each level and vocabulary assessments related to books, Phonics and Word Analysis and word lists.</a:t>
            </a:r>
          </a:p>
          <a:p>
            <a:pPr lvl="2"/>
            <a:r>
              <a:rPr lang="en-US" dirty="0" smtClean="0"/>
              <a:t>Continuum of Literacy Learning – Helps teachers with what skills students should have at each grade level and what skills that teachers need to focus on</a:t>
            </a:r>
          </a:p>
        </p:txBody>
      </p:sp>
    </p:spTree>
    <p:extLst>
      <p:ext uri="{BB962C8B-B14F-4D97-AF65-F5344CB8AC3E}">
        <p14:creationId xmlns:p14="http://schemas.microsoft.com/office/powerpoint/2010/main" val="386907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Gradient</a:t>
            </a:r>
            <a:endParaRPr lang="en-US" dirty="0"/>
          </a:p>
        </p:txBody>
      </p:sp>
      <p:pic>
        <p:nvPicPr>
          <p:cNvPr id="1026" name="Picture 2" descr="Students graph their reading level progress with these interactive notebook sized reading level graphs. K-5 DRA  Fountas and Pinnell levels included.: Students graph their reading level progress with these interactive notebook sized reading level graphs. K-5 DRA  Fountas and Pinnell levels includ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88311" y="609600"/>
            <a:ext cx="2885691" cy="37325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westhamptonbeach.k12.ny.us/cms/lib2/NY01001014/Centricity/Domain/93/textGradi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4" y="1930400"/>
            <a:ext cx="2986898" cy="4106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2834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Gradient with Months of School</a:t>
            </a:r>
            <a:endParaRPr lang="en-US" dirty="0"/>
          </a:p>
        </p:txBody>
      </p:sp>
      <p:pic>
        <p:nvPicPr>
          <p:cNvPr id="2050" name="Picture 2" descr="Guided Reading Levels: Guided Reading Level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3538" y="1393231"/>
            <a:ext cx="4095623" cy="535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133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reading Accuracy</a:t>
            </a:r>
            <a:endParaRPr lang="en-US" dirty="0"/>
          </a:p>
        </p:txBody>
      </p:sp>
      <p:sp>
        <p:nvSpPr>
          <p:cNvPr id="3" name="Content Placeholder 2"/>
          <p:cNvSpPr>
            <a:spLocks noGrp="1"/>
          </p:cNvSpPr>
          <p:nvPr>
            <p:ph idx="1"/>
          </p:nvPr>
        </p:nvSpPr>
        <p:spPr/>
        <p:txBody>
          <a:bodyPr/>
          <a:lstStyle/>
          <a:p>
            <a:r>
              <a:rPr lang="en-US" b="1" u="sng" dirty="0" smtClean="0"/>
              <a:t>Word Accuracy Independent</a:t>
            </a:r>
          </a:p>
          <a:p>
            <a:r>
              <a:rPr lang="en-US" dirty="0" smtClean="0"/>
              <a:t>Independent Reading Level- Student reads words in book with an accuracy of 95% or higher in levels A-K</a:t>
            </a:r>
          </a:p>
          <a:p>
            <a:r>
              <a:rPr lang="en-US" dirty="0" smtClean="0"/>
              <a:t>Independent Reading level- Student reads words in book with an accuracy of  95-97% in levels L-Z</a:t>
            </a:r>
          </a:p>
          <a:p>
            <a:r>
              <a:rPr lang="en-US" b="1" u="sng" dirty="0" smtClean="0"/>
              <a:t>Word Accuracy Instructional</a:t>
            </a:r>
          </a:p>
          <a:p>
            <a:r>
              <a:rPr lang="en-US" dirty="0" smtClean="0"/>
              <a:t>Instructional Reading level- Student reads words in the story with an accuracy of 90-94% in levels A to K</a:t>
            </a:r>
          </a:p>
          <a:p>
            <a:r>
              <a:rPr lang="en-US" dirty="0" smtClean="0"/>
              <a:t>Instructional Reading Level- Student reads words in the story with an accuracy of 95-97% in levels L-Z</a:t>
            </a:r>
          </a:p>
          <a:p>
            <a:endParaRPr lang="en-US" dirty="0"/>
          </a:p>
        </p:txBody>
      </p:sp>
    </p:spTree>
    <p:extLst>
      <p:ext uri="{BB962C8B-B14F-4D97-AF65-F5344CB8AC3E}">
        <p14:creationId xmlns:p14="http://schemas.microsoft.com/office/powerpoint/2010/main" val="2127112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Comprehension Levels</a:t>
            </a:r>
            <a:endParaRPr lang="en-US" dirty="0"/>
          </a:p>
        </p:txBody>
      </p:sp>
      <p:sp>
        <p:nvSpPr>
          <p:cNvPr id="3" name="Content Placeholder 2"/>
          <p:cNvSpPr>
            <a:spLocks noGrp="1"/>
          </p:cNvSpPr>
          <p:nvPr>
            <p:ph idx="1"/>
          </p:nvPr>
        </p:nvSpPr>
        <p:spPr/>
        <p:txBody>
          <a:bodyPr/>
          <a:lstStyle/>
          <a:p>
            <a:r>
              <a:rPr lang="en-US" b="1" u="sng" dirty="0" smtClean="0"/>
              <a:t>Comprehension Level Independent</a:t>
            </a:r>
          </a:p>
          <a:p>
            <a:r>
              <a:rPr lang="en-US" dirty="0" smtClean="0"/>
              <a:t>Excellent of Satisfactory comprehension in levels A-Z ( 2 or 3 points)</a:t>
            </a:r>
          </a:p>
          <a:p>
            <a:r>
              <a:rPr lang="en-US" b="1" u="sng" dirty="0" smtClean="0"/>
              <a:t>Comprehension Level Instructional</a:t>
            </a:r>
          </a:p>
          <a:p>
            <a:r>
              <a:rPr lang="en-US" dirty="0" smtClean="0"/>
              <a:t>In Levels A to K students need to have the accuracy or 90-94% with an excellent or satisfactory comprehension, but they can also have an limited comprehension and a 95% or higher word accuracy.</a:t>
            </a:r>
          </a:p>
          <a:p>
            <a:r>
              <a:rPr lang="en-US" dirty="0" smtClean="0"/>
              <a:t>In levels L-Z students need to have the accuracy of 95-97% or higher and a comprehension level of excellent or satisfactory, but they can also have a 98% or higher accuracy with limited comprehension </a:t>
            </a:r>
            <a:endParaRPr lang="en-US" dirty="0"/>
          </a:p>
        </p:txBody>
      </p:sp>
    </p:spTree>
    <p:extLst>
      <p:ext uri="{BB962C8B-B14F-4D97-AF65-F5344CB8AC3E}">
        <p14:creationId xmlns:p14="http://schemas.microsoft.com/office/powerpoint/2010/main" val="307566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351</TotalTime>
  <Words>1814</Words>
  <Application>Microsoft Office PowerPoint</Application>
  <PresentationFormat>Widescreen</PresentationFormat>
  <Paragraphs>157</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Trebuchet MS</vt:lpstr>
      <vt:lpstr>Wingdings 3</vt:lpstr>
      <vt:lpstr>Facet</vt:lpstr>
      <vt:lpstr>Fountas and Pinnell Benchmark Assessment</vt:lpstr>
      <vt:lpstr>Who are Fountas and Pinnell?</vt:lpstr>
      <vt:lpstr>What is the Benchmark assessment</vt:lpstr>
      <vt:lpstr>How can it help you as a teacher?</vt:lpstr>
      <vt:lpstr>Get to know your resource</vt:lpstr>
      <vt:lpstr>Text Gradient</vt:lpstr>
      <vt:lpstr>Text Gradient with Months of School</vt:lpstr>
      <vt:lpstr>Word reading Accuracy</vt:lpstr>
      <vt:lpstr>Comprehension Levels</vt:lpstr>
      <vt:lpstr>What is Assessed at Each Level</vt:lpstr>
      <vt:lpstr>Genre/Form</vt:lpstr>
      <vt:lpstr>Text Structure</vt:lpstr>
      <vt:lpstr>Content</vt:lpstr>
      <vt:lpstr>Supporting Struggling Adolescent readers in Content Areas :See Handout from ADLIT.ORG</vt:lpstr>
      <vt:lpstr>Theme</vt:lpstr>
      <vt:lpstr>Language and Literacy features</vt:lpstr>
      <vt:lpstr>Sentence Complexity</vt:lpstr>
      <vt:lpstr>Vocabulary</vt:lpstr>
      <vt:lpstr>Words</vt:lpstr>
      <vt:lpstr>Illustrations</vt:lpstr>
      <vt:lpstr>Book and Print Features</vt:lpstr>
      <vt:lpstr>Determining Text Reading Level</vt:lpstr>
      <vt:lpstr>Continuum of Literacy Learning Book- Helps with the following</vt:lpstr>
      <vt:lpstr>Assessed Levels Now What? </vt:lpstr>
      <vt:lpstr>Guided Reading Example</vt:lpstr>
      <vt:lpstr>Guided Reading in Kindergarten</vt:lpstr>
      <vt:lpstr>Guided Reading in the older grades</vt:lpstr>
      <vt:lpstr>Resources</vt:lpstr>
    </vt:vector>
  </TitlesOfParts>
  <Company>Horizon School Division No. 67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Fountas and Pinnell Benchmark Assessment</dc:title>
  <dc:creator>Terri-Lynn Duncan</dc:creator>
  <cp:lastModifiedBy>Terri-Lynn Duncan</cp:lastModifiedBy>
  <cp:revision>23</cp:revision>
  <dcterms:created xsi:type="dcterms:W3CDTF">2015-09-03T15:02:43Z</dcterms:created>
  <dcterms:modified xsi:type="dcterms:W3CDTF">2015-09-14T21:07:21Z</dcterms:modified>
</cp:coreProperties>
</file>